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5145087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AFBF65-8332-4522-8162-0636CBECB165}" type="doc">
      <dgm:prSet loTypeId="urn:microsoft.com/office/officeart/2005/8/layout/venn2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DB391728-44E4-4251-896A-59FE2698F260}">
      <dgm:prSet phldrT="[Текст]"/>
      <dgm:spPr/>
      <dgm:t>
        <a:bodyPr/>
        <a:lstStyle/>
        <a:p>
          <a:r>
            <a:rPr lang="ru-RU" smtClean="0"/>
            <a:t>Региональный бюджет</a:t>
          </a:r>
          <a:endParaRPr lang="ru-RU" dirty="0"/>
        </a:p>
      </dgm:t>
    </dgm:pt>
    <dgm:pt modelId="{BAE5B029-F3B8-4621-A295-DBB3058F46E3}" type="parTrans" cxnId="{22E8ED6C-07C4-4AD8-8022-4DA434ACEECE}">
      <dgm:prSet/>
      <dgm:spPr/>
      <dgm:t>
        <a:bodyPr/>
        <a:lstStyle/>
        <a:p>
          <a:endParaRPr lang="ru-RU"/>
        </a:p>
      </dgm:t>
    </dgm:pt>
    <dgm:pt modelId="{DD93DB57-6AA4-4ECD-8348-5D584CB7DDD4}" type="sibTrans" cxnId="{22E8ED6C-07C4-4AD8-8022-4DA434ACEECE}">
      <dgm:prSet/>
      <dgm:spPr/>
      <dgm:t>
        <a:bodyPr/>
        <a:lstStyle/>
        <a:p>
          <a:endParaRPr lang="ru-RU"/>
        </a:p>
      </dgm:t>
    </dgm:pt>
    <dgm:pt modelId="{B8DD35D5-DF9F-4CFA-8D36-A510F180C5A3}">
      <dgm:prSet phldrT="[Текст]"/>
      <dgm:spPr/>
      <dgm:t>
        <a:bodyPr/>
        <a:lstStyle/>
        <a:p>
          <a:r>
            <a:rPr lang="ru-RU" smtClean="0"/>
            <a:t>Вклад населения</a:t>
          </a:r>
          <a:endParaRPr lang="ru-RU" dirty="0"/>
        </a:p>
      </dgm:t>
    </dgm:pt>
    <dgm:pt modelId="{B147096E-E4B5-4F4D-B2F2-63B9F042C09B}" type="parTrans" cxnId="{B3C61671-FCE4-477C-9998-A980F53F1D87}">
      <dgm:prSet/>
      <dgm:spPr/>
      <dgm:t>
        <a:bodyPr/>
        <a:lstStyle/>
        <a:p>
          <a:endParaRPr lang="ru-RU"/>
        </a:p>
      </dgm:t>
    </dgm:pt>
    <dgm:pt modelId="{56794ECB-7E00-408E-BA3C-7B5A2678E0A4}" type="sibTrans" cxnId="{B3C61671-FCE4-477C-9998-A980F53F1D87}">
      <dgm:prSet/>
      <dgm:spPr/>
      <dgm:t>
        <a:bodyPr/>
        <a:lstStyle/>
        <a:p>
          <a:endParaRPr lang="ru-RU"/>
        </a:p>
      </dgm:t>
    </dgm:pt>
    <dgm:pt modelId="{2C8B3090-4CB4-48AE-9EF0-2D2FB00D77A3}">
      <dgm:prSet phldrT="[Текст]"/>
      <dgm:spPr/>
      <dgm:t>
        <a:bodyPr/>
        <a:lstStyle/>
        <a:p>
          <a:r>
            <a:rPr lang="ru-RU" smtClean="0"/>
            <a:t>Местный бюджет</a:t>
          </a:r>
          <a:endParaRPr lang="ru-RU" dirty="0"/>
        </a:p>
      </dgm:t>
    </dgm:pt>
    <dgm:pt modelId="{5B7F3CC1-3557-47E3-B259-55A703655FB1}" type="parTrans" cxnId="{71E47798-0C1C-4DBB-A5E1-14C681693DEC}">
      <dgm:prSet/>
      <dgm:spPr/>
      <dgm:t>
        <a:bodyPr/>
        <a:lstStyle/>
        <a:p>
          <a:endParaRPr lang="ru-RU"/>
        </a:p>
      </dgm:t>
    </dgm:pt>
    <dgm:pt modelId="{B7C6E915-7F88-4471-8490-D1511FB0BF78}" type="sibTrans" cxnId="{71E47798-0C1C-4DBB-A5E1-14C681693DEC}">
      <dgm:prSet/>
      <dgm:spPr/>
      <dgm:t>
        <a:bodyPr/>
        <a:lstStyle/>
        <a:p>
          <a:endParaRPr lang="ru-RU"/>
        </a:p>
      </dgm:t>
    </dgm:pt>
    <dgm:pt modelId="{A4C565E8-DA90-45B4-915F-4446E6B0D3F3}">
      <dgm:prSet phldrT="[Текст]"/>
      <dgm:spPr/>
      <dgm:t>
        <a:bodyPr/>
        <a:lstStyle/>
        <a:p>
          <a:r>
            <a:rPr lang="ru-RU" smtClean="0"/>
            <a:t>Спонсорская помощь</a:t>
          </a:r>
          <a:endParaRPr lang="ru-RU" dirty="0"/>
        </a:p>
      </dgm:t>
    </dgm:pt>
    <dgm:pt modelId="{FD78C521-A3E1-4490-93D7-2A2D28E2582B}" type="parTrans" cxnId="{CDDF71C2-6203-46AF-991D-01003C5B854B}">
      <dgm:prSet/>
      <dgm:spPr/>
      <dgm:t>
        <a:bodyPr/>
        <a:lstStyle/>
        <a:p>
          <a:endParaRPr lang="ru-RU"/>
        </a:p>
      </dgm:t>
    </dgm:pt>
    <dgm:pt modelId="{0D0E4840-5539-48BA-ABA6-F170270E11B3}" type="sibTrans" cxnId="{CDDF71C2-6203-46AF-991D-01003C5B854B}">
      <dgm:prSet/>
      <dgm:spPr/>
      <dgm:t>
        <a:bodyPr/>
        <a:lstStyle/>
        <a:p>
          <a:endParaRPr lang="ru-RU"/>
        </a:p>
      </dgm:t>
    </dgm:pt>
    <dgm:pt modelId="{0A85D003-0F8D-4F7E-87BE-DDA41287A756}" type="pres">
      <dgm:prSet presAssocID="{BFAFBF65-8332-4522-8162-0636CBECB16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742DF0-3E04-4748-91EE-A75F1ED8E71F}" type="pres">
      <dgm:prSet presAssocID="{BFAFBF65-8332-4522-8162-0636CBECB165}" presName="comp1" presStyleCnt="0"/>
      <dgm:spPr/>
      <dgm:t>
        <a:bodyPr/>
        <a:lstStyle/>
        <a:p>
          <a:endParaRPr lang="ru-RU"/>
        </a:p>
      </dgm:t>
    </dgm:pt>
    <dgm:pt modelId="{80D5109B-BC5A-42FB-84A9-212AFF9E0DED}" type="pres">
      <dgm:prSet presAssocID="{BFAFBF65-8332-4522-8162-0636CBECB165}" presName="circle1" presStyleLbl="node1" presStyleIdx="0" presStyleCnt="4" custLinFactNeighborX="-5972" custLinFactNeighborY="2483"/>
      <dgm:spPr/>
      <dgm:t>
        <a:bodyPr/>
        <a:lstStyle/>
        <a:p>
          <a:endParaRPr lang="ru-RU"/>
        </a:p>
      </dgm:t>
    </dgm:pt>
    <dgm:pt modelId="{9B20A875-FD48-4E4B-82AB-32B8588241D1}" type="pres">
      <dgm:prSet presAssocID="{BFAFBF65-8332-4522-8162-0636CBECB165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2D944A-BC52-4BCE-AE1A-54AEC97A3E35}" type="pres">
      <dgm:prSet presAssocID="{BFAFBF65-8332-4522-8162-0636CBECB165}" presName="comp2" presStyleCnt="0"/>
      <dgm:spPr/>
      <dgm:t>
        <a:bodyPr/>
        <a:lstStyle/>
        <a:p>
          <a:endParaRPr lang="ru-RU"/>
        </a:p>
      </dgm:t>
    </dgm:pt>
    <dgm:pt modelId="{B0F2F723-6A04-47CC-B15C-1E593D17A737}" type="pres">
      <dgm:prSet presAssocID="{BFAFBF65-8332-4522-8162-0636CBECB165}" presName="circle2" presStyleLbl="node1" presStyleIdx="1" presStyleCnt="4" custLinFactNeighborX="-5385" custLinFactNeighborY="-1947"/>
      <dgm:spPr/>
      <dgm:t>
        <a:bodyPr/>
        <a:lstStyle/>
        <a:p>
          <a:endParaRPr lang="ru-RU"/>
        </a:p>
      </dgm:t>
    </dgm:pt>
    <dgm:pt modelId="{57014DFE-CD27-43E9-906C-05785554D5DF}" type="pres">
      <dgm:prSet presAssocID="{BFAFBF65-8332-4522-8162-0636CBECB165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DDDEF1-2B54-46A9-A4CE-4A17B628FEAB}" type="pres">
      <dgm:prSet presAssocID="{BFAFBF65-8332-4522-8162-0636CBECB165}" presName="comp3" presStyleCnt="0"/>
      <dgm:spPr/>
      <dgm:t>
        <a:bodyPr/>
        <a:lstStyle/>
        <a:p>
          <a:endParaRPr lang="ru-RU"/>
        </a:p>
      </dgm:t>
    </dgm:pt>
    <dgm:pt modelId="{7603DD7B-4573-4D95-A4FE-4363569882F5}" type="pres">
      <dgm:prSet presAssocID="{BFAFBF65-8332-4522-8162-0636CBECB165}" presName="circle3" presStyleLbl="node1" presStyleIdx="2" presStyleCnt="4"/>
      <dgm:spPr/>
      <dgm:t>
        <a:bodyPr/>
        <a:lstStyle/>
        <a:p>
          <a:endParaRPr lang="ru-RU"/>
        </a:p>
      </dgm:t>
    </dgm:pt>
    <dgm:pt modelId="{92AFAF94-EFDA-4213-8FD5-EA05F0AB2728}" type="pres">
      <dgm:prSet presAssocID="{BFAFBF65-8332-4522-8162-0636CBECB165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41287-C01C-4727-B791-71D492538D45}" type="pres">
      <dgm:prSet presAssocID="{BFAFBF65-8332-4522-8162-0636CBECB165}" presName="comp4" presStyleCnt="0"/>
      <dgm:spPr/>
      <dgm:t>
        <a:bodyPr/>
        <a:lstStyle/>
        <a:p>
          <a:endParaRPr lang="ru-RU"/>
        </a:p>
      </dgm:t>
    </dgm:pt>
    <dgm:pt modelId="{E37FFD60-B94D-4291-AFC9-0281129C743F}" type="pres">
      <dgm:prSet presAssocID="{BFAFBF65-8332-4522-8162-0636CBECB165}" presName="circle4" presStyleLbl="node1" presStyleIdx="3" presStyleCnt="4"/>
      <dgm:spPr/>
      <dgm:t>
        <a:bodyPr/>
        <a:lstStyle/>
        <a:p>
          <a:endParaRPr lang="ru-RU"/>
        </a:p>
      </dgm:t>
    </dgm:pt>
    <dgm:pt modelId="{88FAEFF3-C308-4A0F-8FDC-F6C03EE5D729}" type="pres">
      <dgm:prSet presAssocID="{BFAFBF65-8332-4522-8162-0636CBECB165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E47798-0C1C-4DBB-A5E1-14C681693DEC}" srcId="{BFAFBF65-8332-4522-8162-0636CBECB165}" destId="{2C8B3090-4CB4-48AE-9EF0-2D2FB00D77A3}" srcOrd="1" destOrd="0" parTransId="{5B7F3CC1-3557-47E3-B259-55A703655FB1}" sibTransId="{B7C6E915-7F88-4471-8490-D1511FB0BF78}"/>
    <dgm:cxn modelId="{9744BDC5-F858-426C-BEE9-FE9381B85424}" type="presOf" srcId="{BFAFBF65-8332-4522-8162-0636CBECB165}" destId="{0A85D003-0F8D-4F7E-87BE-DDA41287A756}" srcOrd="0" destOrd="0" presId="urn:microsoft.com/office/officeart/2005/8/layout/venn2"/>
    <dgm:cxn modelId="{CDDF71C2-6203-46AF-991D-01003C5B854B}" srcId="{BFAFBF65-8332-4522-8162-0636CBECB165}" destId="{A4C565E8-DA90-45B4-915F-4446E6B0D3F3}" srcOrd="2" destOrd="0" parTransId="{FD78C521-A3E1-4490-93D7-2A2D28E2582B}" sibTransId="{0D0E4840-5539-48BA-ABA6-F170270E11B3}"/>
    <dgm:cxn modelId="{D531FAC0-A3DE-4B0B-80D3-120EC0B3647E}" type="presOf" srcId="{B8DD35D5-DF9F-4CFA-8D36-A510F180C5A3}" destId="{E37FFD60-B94D-4291-AFC9-0281129C743F}" srcOrd="0" destOrd="0" presId="urn:microsoft.com/office/officeart/2005/8/layout/venn2"/>
    <dgm:cxn modelId="{75ED6447-4E60-4CC9-9402-4478D3C85721}" type="presOf" srcId="{B8DD35D5-DF9F-4CFA-8D36-A510F180C5A3}" destId="{88FAEFF3-C308-4A0F-8FDC-F6C03EE5D729}" srcOrd="1" destOrd="0" presId="urn:microsoft.com/office/officeart/2005/8/layout/venn2"/>
    <dgm:cxn modelId="{22E8ED6C-07C4-4AD8-8022-4DA434ACEECE}" srcId="{BFAFBF65-8332-4522-8162-0636CBECB165}" destId="{DB391728-44E4-4251-896A-59FE2698F260}" srcOrd="0" destOrd="0" parTransId="{BAE5B029-F3B8-4621-A295-DBB3058F46E3}" sibTransId="{DD93DB57-6AA4-4ECD-8348-5D584CB7DDD4}"/>
    <dgm:cxn modelId="{B3C61671-FCE4-477C-9998-A980F53F1D87}" srcId="{BFAFBF65-8332-4522-8162-0636CBECB165}" destId="{B8DD35D5-DF9F-4CFA-8D36-A510F180C5A3}" srcOrd="3" destOrd="0" parTransId="{B147096E-E4B5-4F4D-B2F2-63B9F042C09B}" sibTransId="{56794ECB-7E00-408E-BA3C-7B5A2678E0A4}"/>
    <dgm:cxn modelId="{9FBCABB6-E6E7-48FF-974D-72DC6E8F81C3}" type="presOf" srcId="{2C8B3090-4CB4-48AE-9EF0-2D2FB00D77A3}" destId="{57014DFE-CD27-43E9-906C-05785554D5DF}" srcOrd="1" destOrd="0" presId="urn:microsoft.com/office/officeart/2005/8/layout/venn2"/>
    <dgm:cxn modelId="{F0854A8C-1B15-485E-A196-3BF7D2168711}" type="presOf" srcId="{A4C565E8-DA90-45B4-915F-4446E6B0D3F3}" destId="{92AFAF94-EFDA-4213-8FD5-EA05F0AB2728}" srcOrd="1" destOrd="0" presId="urn:microsoft.com/office/officeart/2005/8/layout/venn2"/>
    <dgm:cxn modelId="{5947C865-BB38-4573-97BD-FB8C0249C1A7}" type="presOf" srcId="{A4C565E8-DA90-45B4-915F-4446E6B0D3F3}" destId="{7603DD7B-4573-4D95-A4FE-4363569882F5}" srcOrd="0" destOrd="0" presId="urn:microsoft.com/office/officeart/2005/8/layout/venn2"/>
    <dgm:cxn modelId="{E893BF8D-E701-4714-88DA-2B05927E3352}" type="presOf" srcId="{2C8B3090-4CB4-48AE-9EF0-2D2FB00D77A3}" destId="{B0F2F723-6A04-47CC-B15C-1E593D17A737}" srcOrd="0" destOrd="0" presId="urn:microsoft.com/office/officeart/2005/8/layout/venn2"/>
    <dgm:cxn modelId="{0A42DCDF-C4B4-4C9F-99C9-A77B175C0317}" type="presOf" srcId="{DB391728-44E4-4251-896A-59FE2698F260}" destId="{80D5109B-BC5A-42FB-84A9-212AFF9E0DED}" srcOrd="0" destOrd="0" presId="urn:microsoft.com/office/officeart/2005/8/layout/venn2"/>
    <dgm:cxn modelId="{07A39077-9F78-4E03-A3A1-1E5B6468771B}" type="presOf" srcId="{DB391728-44E4-4251-896A-59FE2698F260}" destId="{9B20A875-FD48-4E4B-82AB-32B8588241D1}" srcOrd="1" destOrd="0" presId="urn:microsoft.com/office/officeart/2005/8/layout/venn2"/>
    <dgm:cxn modelId="{C92BAA36-08A6-4C3F-BDF1-08D0DBD058EA}" type="presParOf" srcId="{0A85D003-0F8D-4F7E-87BE-DDA41287A756}" destId="{86742DF0-3E04-4748-91EE-A75F1ED8E71F}" srcOrd="0" destOrd="0" presId="urn:microsoft.com/office/officeart/2005/8/layout/venn2"/>
    <dgm:cxn modelId="{9B9ADE66-222C-4AE0-AF39-D3273C7A042A}" type="presParOf" srcId="{86742DF0-3E04-4748-91EE-A75F1ED8E71F}" destId="{80D5109B-BC5A-42FB-84A9-212AFF9E0DED}" srcOrd="0" destOrd="0" presId="urn:microsoft.com/office/officeart/2005/8/layout/venn2"/>
    <dgm:cxn modelId="{954C29C5-DEE4-44D2-97C4-6AC5FCC6CF79}" type="presParOf" srcId="{86742DF0-3E04-4748-91EE-A75F1ED8E71F}" destId="{9B20A875-FD48-4E4B-82AB-32B8588241D1}" srcOrd="1" destOrd="0" presId="urn:microsoft.com/office/officeart/2005/8/layout/venn2"/>
    <dgm:cxn modelId="{C8BE854C-DB94-4392-95F7-75AC18CBA7EA}" type="presParOf" srcId="{0A85D003-0F8D-4F7E-87BE-DDA41287A756}" destId="{852D944A-BC52-4BCE-AE1A-54AEC97A3E35}" srcOrd="1" destOrd="0" presId="urn:microsoft.com/office/officeart/2005/8/layout/venn2"/>
    <dgm:cxn modelId="{9C49271F-A8F8-41E3-B893-6C4AC8A43D28}" type="presParOf" srcId="{852D944A-BC52-4BCE-AE1A-54AEC97A3E35}" destId="{B0F2F723-6A04-47CC-B15C-1E593D17A737}" srcOrd="0" destOrd="0" presId="urn:microsoft.com/office/officeart/2005/8/layout/venn2"/>
    <dgm:cxn modelId="{1CFC9080-A9C9-4CE9-8133-93B6CD30474C}" type="presParOf" srcId="{852D944A-BC52-4BCE-AE1A-54AEC97A3E35}" destId="{57014DFE-CD27-43E9-906C-05785554D5DF}" srcOrd="1" destOrd="0" presId="urn:microsoft.com/office/officeart/2005/8/layout/venn2"/>
    <dgm:cxn modelId="{F9605EC5-8DF5-454B-BFE4-E81C21640295}" type="presParOf" srcId="{0A85D003-0F8D-4F7E-87BE-DDA41287A756}" destId="{B4DDDEF1-2B54-46A9-A4CE-4A17B628FEAB}" srcOrd="2" destOrd="0" presId="urn:microsoft.com/office/officeart/2005/8/layout/venn2"/>
    <dgm:cxn modelId="{2E933CAF-74C3-497A-9ACB-5BE961AF2293}" type="presParOf" srcId="{B4DDDEF1-2B54-46A9-A4CE-4A17B628FEAB}" destId="{7603DD7B-4573-4D95-A4FE-4363569882F5}" srcOrd="0" destOrd="0" presId="urn:microsoft.com/office/officeart/2005/8/layout/venn2"/>
    <dgm:cxn modelId="{E5E7D2B9-5C8E-436B-9A17-7D8770310D88}" type="presParOf" srcId="{B4DDDEF1-2B54-46A9-A4CE-4A17B628FEAB}" destId="{92AFAF94-EFDA-4213-8FD5-EA05F0AB2728}" srcOrd="1" destOrd="0" presId="urn:microsoft.com/office/officeart/2005/8/layout/venn2"/>
    <dgm:cxn modelId="{5440146A-955D-490E-B02E-755D0076E458}" type="presParOf" srcId="{0A85D003-0F8D-4F7E-87BE-DDA41287A756}" destId="{33741287-C01C-4727-B791-71D492538D45}" srcOrd="3" destOrd="0" presId="urn:microsoft.com/office/officeart/2005/8/layout/venn2"/>
    <dgm:cxn modelId="{5DC3C3E9-FBCC-4DB3-89D6-651AD6715EEF}" type="presParOf" srcId="{33741287-C01C-4727-B791-71D492538D45}" destId="{E37FFD60-B94D-4291-AFC9-0281129C743F}" srcOrd="0" destOrd="0" presId="urn:microsoft.com/office/officeart/2005/8/layout/venn2"/>
    <dgm:cxn modelId="{8AC016F9-4B79-4E1C-A261-2382D7CC9EA4}" type="presParOf" srcId="{33741287-C01C-4727-B791-71D492538D45}" destId="{88FAEFF3-C308-4A0F-8FDC-F6C03EE5D72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D5109B-BC5A-42FB-84A9-212AFF9E0DED}">
      <dsp:nvSpPr>
        <dsp:cNvPr id="0" name=""/>
        <dsp:cNvSpPr/>
      </dsp:nvSpPr>
      <dsp:spPr>
        <a:xfrm>
          <a:off x="1767677" y="0"/>
          <a:ext cx="4248472" cy="424847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Региональный бюджет</a:t>
          </a:r>
          <a:endParaRPr lang="ru-RU" sz="1200" kern="1200" dirty="0"/>
        </a:p>
      </dsp:txBody>
      <dsp:txXfrm>
        <a:off x="3297976" y="212423"/>
        <a:ext cx="1187872" cy="637270"/>
      </dsp:txXfrm>
    </dsp:sp>
    <dsp:sp modelId="{B0F2F723-6A04-47CC-B15C-1E593D17A737}">
      <dsp:nvSpPr>
        <dsp:cNvPr id="0" name=""/>
        <dsp:cNvSpPr/>
      </dsp:nvSpPr>
      <dsp:spPr>
        <a:xfrm>
          <a:off x="2263219" y="783520"/>
          <a:ext cx="3398777" cy="339877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Местный бюджет</a:t>
          </a:r>
          <a:endParaRPr lang="ru-RU" sz="1200" kern="1200" dirty="0"/>
        </a:p>
      </dsp:txBody>
      <dsp:txXfrm>
        <a:off x="3368671" y="987446"/>
        <a:ext cx="1187872" cy="611779"/>
      </dsp:txXfrm>
    </dsp:sp>
    <dsp:sp modelId="{7603DD7B-4573-4D95-A4FE-4363569882F5}">
      <dsp:nvSpPr>
        <dsp:cNvPr id="0" name=""/>
        <dsp:cNvSpPr/>
      </dsp:nvSpPr>
      <dsp:spPr>
        <a:xfrm>
          <a:off x="2871090" y="1699388"/>
          <a:ext cx="2549083" cy="254908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Спонсорская помощь</a:t>
          </a:r>
          <a:endParaRPr lang="ru-RU" sz="1200" kern="1200" dirty="0"/>
        </a:p>
      </dsp:txBody>
      <dsp:txXfrm>
        <a:off x="3551695" y="1890570"/>
        <a:ext cx="1187872" cy="573543"/>
      </dsp:txXfrm>
    </dsp:sp>
    <dsp:sp modelId="{E37FFD60-B94D-4291-AFC9-0281129C743F}">
      <dsp:nvSpPr>
        <dsp:cNvPr id="0" name=""/>
        <dsp:cNvSpPr/>
      </dsp:nvSpPr>
      <dsp:spPr>
        <a:xfrm>
          <a:off x="3295937" y="2549083"/>
          <a:ext cx="1699388" cy="169938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/>
            <a:t>Вклад населения</a:t>
          </a:r>
          <a:endParaRPr lang="ru-RU" sz="1200" kern="1200" dirty="0"/>
        </a:p>
      </dsp:txBody>
      <dsp:txXfrm>
        <a:off x="3544807" y="2973930"/>
        <a:ext cx="1201649" cy="849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перемещения страницы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1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8C692ED3-3F64-4029-A3D8-A6EE915C0718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4800" cy="3427920"/>
          </a:xfrm>
          <a:prstGeom prst="rect">
            <a:avLst/>
          </a:prstGeom>
        </p:spPr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209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F9B671F0-C703-414D-BBEF-F6CDA55ED1F4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3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457200" y="204840"/>
            <a:ext cx="8229240" cy="398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3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 fontScale="49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457200" y="204840"/>
            <a:ext cx="8229240" cy="3981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10800"/>
            <a:ext cx="8229240" cy="124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-6120"/>
            <a:ext cx="9142920" cy="5149800"/>
            <a:chOff x="0" y="-6120"/>
            <a:chExt cx="9142920" cy="5149800"/>
          </a:xfrm>
        </p:grpSpPr>
        <p:sp>
          <p:nvSpPr>
            <p:cNvPr id="1" name="Line 2"/>
            <p:cNvSpPr/>
            <p:nvPr/>
          </p:nvSpPr>
          <p:spPr>
            <a:xfrm>
              <a:off x="7027560" y="360"/>
              <a:ext cx="914400" cy="514332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5568480" y="2761200"/>
              <a:ext cx="3572640" cy="238248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6886080" y="-6120"/>
              <a:ext cx="2254320" cy="51487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7202520" y="-6120"/>
              <a:ext cx="1940400" cy="51487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6699240" y="2286360"/>
              <a:ext cx="2443680" cy="285624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7000920" y="-6120"/>
              <a:ext cx="2139840" cy="51487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8174160" y="-6120"/>
              <a:ext cx="966600" cy="51487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8204400" y="-6120"/>
              <a:ext cx="936360" cy="51487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78880" y="2692800"/>
              <a:ext cx="1361880" cy="24501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3010320"/>
              <a:ext cx="335520" cy="2132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1080" y="-6120"/>
            <a:ext cx="9141840" cy="5149800"/>
            <a:chOff x="1080" y="-6120"/>
            <a:chExt cx="9141840" cy="5149800"/>
          </a:xfrm>
        </p:grpSpPr>
        <p:sp>
          <p:nvSpPr>
            <p:cNvPr id="12" name="Line 13"/>
            <p:cNvSpPr/>
            <p:nvPr/>
          </p:nvSpPr>
          <p:spPr>
            <a:xfrm>
              <a:off x="7027920" y="360"/>
              <a:ext cx="914400" cy="514332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5568840" y="2761200"/>
              <a:ext cx="3572640" cy="238248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6886080" y="-6120"/>
              <a:ext cx="2254320" cy="51487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7202520" y="-6120"/>
              <a:ext cx="1940400" cy="51487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6699240" y="2286360"/>
              <a:ext cx="2443680" cy="285624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7000920" y="-6120"/>
              <a:ext cx="2139840" cy="51487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8174160" y="-6120"/>
              <a:ext cx="966600" cy="51487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8204400" y="-6120"/>
              <a:ext cx="936360" cy="51487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7778880" y="2692800"/>
              <a:ext cx="1361880" cy="24501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1080" y="1440"/>
              <a:ext cx="630720" cy="4248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457200" y="9000"/>
            <a:ext cx="8228880" cy="1249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</a:t>
            </a:r>
            <a:r>
              <a:rPr b="0" lang="ru-RU" sz="1800" spc="-1" strike="noStrike">
                <a:latin typeface="Arial"/>
              </a:rPr>
              <a:t>я </a:t>
            </a:r>
            <a:r>
              <a:rPr b="0" lang="ru-RU" sz="1800" spc="-1" strike="noStrike">
                <a:latin typeface="Arial"/>
              </a:rPr>
              <a:t>пр</a:t>
            </a:r>
            <a:r>
              <a:rPr b="0" lang="ru-RU" sz="1800" spc="-1" strike="noStrike">
                <a:latin typeface="Arial"/>
              </a:rPr>
              <a:t>ав</a:t>
            </a:r>
            <a:r>
              <a:rPr b="0" lang="ru-RU" sz="1800" spc="-1" strike="noStrike">
                <a:latin typeface="Arial"/>
              </a:rPr>
              <a:t>ки </a:t>
            </a:r>
            <a:r>
              <a:rPr b="0" lang="ru-RU" sz="1800" spc="-1" strike="noStrike">
                <a:latin typeface="Arial"/>
              </a:rPr>
              <a:t>тек</a:t>
            </a:r>
            <a:r>
              <a:rPr b="0" lang="ru-RU" sz="1800" spc="-1" strike="noStrike">
                <a:latin typeface="Arial"/>
              </a:rPr>
              <a:t>ста </a:t>
            </a:r>
            <a:r>
              <a:rPr b="0" lang="ru-RU" sz="1800" spc="-1" strike="noStrike">
                <a:latin typeface="Arial"/>
              </a:rPr>
              <a:t>заг</a:t>
            </a:r>
            <a:r>
              <a:rPr b="0" lang="ru-RU" sz="1800" spc="-1" strike="noStrike">
                <a:latin typeface="Arial"/>
              </a:rPr>
              <a:t>ла</a:t>
            </a:r>
            <a:r>
              <a:rPr b="0" lang="ru-RU" sz="1800" spc="-1" strike="noStrike">
                <a:latin typeface="Arial"/>
              </a:rPr>
              <a:t>ви</a:t>
            </a:r>
            <a:r>
              <a:rPr b="0" lang="ru-RU" sz="1800" spc="-1" strike="noStrike">
                <a:latin typeface="Arial"/>
              </a:rPr>
              <a:t>я </a:t>
            </a:r>
            <a:r>
              <a:rPr b="0" lang="ru-RU" sz="1800" spc="-1" strike="noStrike">
                <a:latin typeface="Arial"/>
              </a:rPr>
              <a:t>щё</a:t>
            </a:r>
            <a:r>
              <a:rPr b="0" lang="ru-RU" sz="1800" spc="-1" strike="noStrike">
                <a:latin typeface="Arial"/>
              </a:rPr>
              <a:t>лк</a:t>
            </a:r>
            <a:r>
              <a:rPr b="0" lang="ru-RU" sz="1800" spc="-1" strike="noStrike">
                <a:latin typeface="Arial"/>
              </a:rPr>
              <a:t>ни</a:t>
            </a:r>
            <a:r>
              <a:rPr b="0" lang="ru-RU" sz="1800" spc="-1" strike="noStrike">
                <a:latin typeface="Arial"/>
              </a:rPr>
              <a:t>те </a:t>
            </a:r>
            <a:r>
              <a:rPr b="0" lang="ru-RU" sz="1800" spc="-1" strike="noStrike">
                <a:latin typeface="Arial"/>
              </a:rPr>
              <a:t>мы</a:t>
            </a:r>
            <a:r>
              <a:rPr b="0" lang="ru-RU" sz="1800" spc="-1" strike="noStrike">
                <a:latin typeface="Arial"/>
              </a:rPr>
              <a:t>шь</a:t>
            </a:r>
            <a:r>
              <a:rPr b="0" lang="ru-RU" sz="1800" spc="-1" strike="noStrike">
                <a:latin typeface="Arial"/>
              </a:rPr>
              <a:t>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body"/>
          </p:nvPr>
        </p:nvSpPr>
        <p:spPr>
          <a:xfrm>
            <a:off x="457200" y="1203120"/>
            <a:ext cx="8228880" cy="2982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1"/>
          <p:cNvGrpSpPr/>
          <p:nvPr/>
        </p:nvGrpSpPr>
        <p:grpSpPr>
          <a:xfrm>
            <a:off x="0" y="-6120"/>
            <a:ext cx="9142920" cy="5149800"/>
            <a:chOff x="0" y="-6120"/>
            <a:chExt cx="9142920" cy="5149800"/>
          </a:xfrm>
        </p:grpSpPr>
        <p:sp>
          <p:nvSpPr>
            <p:cNvPr id="61" name="Line 2"/>
            <p:cNvSpPr/>
            <p:nvPr/>
          </p:nvSpPr>
          <p:spPr>
            <a:xfrm>
              <a:off x="7027560" y="360"/>
              <a:ext cx="914400" cy="5143320"/>
            </a:xfrm>
            <a:prstGeom prst="line">
              <a:avLst/>
            </a:prstGeom>
            <a:ln cap="rnd"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2" name="Line 3"/>
            <p:cNvSpPr/>
            <p:nvPr/>
          </p:nvSpPr>
          <p:spPr>
            <a:xfrm flipH="1">
              <a:off x="5568480" y="2761200"/>
              <a:ext cx="3572640" cy="2382480"/>
            </a:xfrm>
            <a:prstGeom prst="line">
              <a:avLst/>
            </a:prstGeom>
            <a:ln cap="rnd"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3" name="CustomShape 4"/>
            <p:cNvSpPr/>
            <p:nvPr/>
          </p:nvSpPr>
          <p:spPr>
            <a:xfrm>
              <a:off x="6886080" y="-6120"/>
              <a:ext cx="2254320" cy="51487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4" name="CustomShape 5"/>
            <p:cNvSpPr/>
            <p:nvPr/>
          </p:nvSpPr>
          <p:spPr>
            <a:xfrm>
              <a:off x="7202520" y="-6120"/>
              <a:ext cx="1940400" cy="51487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5" name="CustomShape 6"/>
            <p:cNvSpPr/>
            <p:nvPr/>
          </p:nvSpPr>
          <p:spPr>
            <a:xfrm>
              <a:off x="6699240" y="2286360"/>
              <a:ext cx="2443680" cy="285624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6" name="CustomShape 7"/>
            <p:cNvSpPr/>
            <p:nvPr/>
          </p:nvSpPr>
          <p:spPr>
            <a:xfrm>
              <a:off x="7000920" y="-6120"/>
              <a:ext cx="2139840" cy="51487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8"/>
            <p:cNvSpPr/>
            <p:nvPr/>
          </p:nvSpPr>
          <p:spPr>
            <a:xfrm>
              <a:off x="8174160" y="-6120"/>
              <a:ext cx="966600" cy="51487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9"/>
            <p:cNvSpPr/>
            <p:nvPr/>
          </p:nvSpPr>
          <p:spPr>
            <a:xfrm>
              <a:off x="8204400" y="-6120"/>
              <a:ext cx="936360" cy="51487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10"/>
            <p:cNvSpPr/>
            <p:nvPr/>
          </p:nvSpPr>
          <p:spPr>
            <a:xfrm>
              <a:off x="7778880" y="2692800"/>
              <a:ext cx="1361880" cy="24501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11"/>
            <p:cNvSpPr/>
            <p:nvPr/>
          </p:nvSpPr>
          <p:spPr>
            <a:xfrm>
              <a:off x="0" y="3010320"/>
              <a:ext cx="335520" cy="213264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1" name="PlaceHolder 12"/>
          <p:cNvSpPr>
            <a:spLocks noGrp="1"/>
          </p:cNvSpPr>
          <p:nvPr>
            <p:ph type="title"/>
          </p:nvPr>
        </p:nvSpPr>
        <p:spPr>
          <a:xfrm>
            <a:off x="457200" y="204840"/>
            <a:ext cx="8229240" cy="85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72" name="PlaceHolder 1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214200" y="-70920"/>
            <a:ext cx="8571600" cy="5804280"/>
          </a:xfrm>
          <a:prstGeom prst="rect">
            <a:avLst/>
          </a:prstGeom>
          <a:noFill/>
          <a:ln>
            <a:solidFill>
              <a:srgbClr val="ff8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90c226"/>
                </a:solidFill>
                <a:latin typeface="바탕"/>
                <a:ea typeface="바탕"/>
              </a:rPr>
              <a:t>О реализации проекта «Инициативное бюджетирование на территории муниципального образования Ащебутакский сельсовет»</a:t>
            </a:r>
            <a:br/>
            <a:br/>
            <a:r>
              <a:rPr b="1" lang="ru-RU" sz="3200" spc="-1" strike="noStrike">
                <a:solidFill>
                  <a:srgbClr val="ff0000"/>
                </a:solidFill>
                <a:latin typeface="Trebuchet MS"/>
                <a:ea typeface="바탕"/>
              </a:rPr>
              <a:t>ИНИЦИАТИВА – путь к успеху!</a:t>
            </a:r>
            <a:br/>
            <a:br/>
            <a:br/>
            <a:endParaRPr b="0" lang="ru-RU" sz="3200" spc="-1" strike="noStrike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0" y="4731480"/>
            <a:ext cx="9142920" cy="403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539640" y="360"/>
            <a:ext cx="3239280" cy="541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8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6442920" y="4530600"/>
            <a:ext cx="5115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B6F3D160-48C3-42A6-AA33-06ED849E355E}" type="slidenum">
              <a:rPr b="0" lang="ru-RU" sz="680" spc="-1" strike="noStrike">
                <a:solidFill>
                  <a:srgbClr val="90c226"/>
                </a:solidFill>
                <a:latin typeface="Trebuchet MS"/>
                <a:ea typeface="DejaVu Sans"/>
              </a:rPr>
              <a:t>&lt;номер&gt;</a:t>
            </a:fld>
            <a:endParaRPr b="0" lang="ru-RU" sz="680" spc="-1" strike="noStrike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251640" y="105840"/>
            <a:ext cx="6767640" cy="722520"/>
          </a:xfrm>
          <a:prstGeom prst="round2SameRect">
            <a:avLst>
              <a:gd name="adj1" fmla="val 16667"/>
              <a:gd name="adj2" fmla="val 0"/>
            </a:avLst>
          </a:prstGeom>
          <a:gradFill rotWithShape="0">
            <a:gsLst>
              <a:gs pos="22000">
                <a:srgbClr val="d35d16"/>
              </a:gs>
              <a:gs pos="100000">
                <a:srgbClr val="e87141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Нормативные правовые акты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251640" y="1205280"/>
            <a:ext cx="497520" cy="17251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1" name="CustomShape 4"/>
          <p:cNvSpPr/>
          <p:nvPr/>
        </p:nvSpPr>
        <p:spPr>
          <a:xfrm>
            <a:off x="899640" y="1205280"/>
            <a:ext cx="6191640" cy="17251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Постановление Правительства Оренбургской области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от 14.11.2016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№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851-пп</a:t>
            </a: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«О реализации на территории Оренбургской области проектов развития сельских поселений муниципальных районов Оренбургской области, основанных на местных инициативах»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2" name="CustomShape 5"/>
          <p:cNvSpPr/>
          <p:nvPr/>
        </p:nvSpPr>
        <p:spPr>
          <a:xfrm>
            <a:off x="251640" y="3188160"/>
            <a:ext cx="497520" cy="14443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23" name="CustomShape 6"/>
          <p:cNvSpPr/>
          <p:nvPr/>
        </p:nvSpPr>
        <p:spPr>
          <a:xfrm>
            <a:off x="855720" y="3188160"/>
            <a:ext cx="6235560" cy="14443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Приказ Минфина области </a:t>
            </a:r>
            <a:r>
              <a:rPr b="1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19.12.2016 № 201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«Об отдельных вопросах реализации проектов развития сельских поселений муниципальных районов Оренбургской области, основанных на местных инициативах»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8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323640" y="51120"/>
            <a:ext cx="7631640" cy="1303200"/>
          </a:xfrm>
          <a:prstGeom prst="rect">
            <a:avLst/>
          </a:prstGeom>
          <a:solidFill>
            <a:srgbClr val="e76618"/>
          </a:solidFill>
          <a:ln cap="rnd" w="2556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Организатор конкурсного отбора – </a:t>
            </a:r>
            <a:br/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министерство финансов Оренбургской области осуществляет: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6553080" y="4887360"/>
            <a:ext cx="213264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77FC3EE3-2B84-4E77-83BF-91A56F30F746}" type="slidenum">
              <a:rPr b="0" lang="ru-RU" sz="680" spc="-1" strike="noStrike">
                <a:solidFill>
                  <a:srgbClr val="90c226"/>
                </a:solidFill>
                <a:latin typeface="Trebuchet MS"/>
                <a:ea typeface="DejaVu Sans"/>
              </a:rPr>
              <a:t>2</a:t>
            </a:fld>
            <a:endParaRPr b="0" lang="ru-RU" sz="680" spc="-1" strike="noStrike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971640" y="1837440"/>
            <a:ext cx="4290840" cy="64188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Прием документов на конкурс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27" name="CustomShape 4"/>
          <p:cNvSpPr/>
          <p:nvPr/>
        </p:nvSpPr>
        <p:spPr>
          <a:xfrm>
            <a:off x="968760" y="2730240"/>
            <a:ext cx="6068880" cy="9925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Проверку конкурсных документов и соответствие критериев отбора проекта и конкурсной документации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28" name="CustomShape 5"/>
          <p:cNvSpPr/>
          <p:nvPr/>
        </p:nvSpPr>
        <p:spPr>
          <a:xfrm>
            <a:off x="968760" y="3926160"/>
            <a:ext cx="5634000" cy="85608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Оценку проектов (в соответствии с методикой балльной оценки)</a:t>
            </a:r>
            <a:endParaRPr b="0" lang="ru-RU" sz="2200" spc="-1" strike="noStrike">
              <a:latin typeface="Arial"/>
            </a:endParaRPr>
          </a:p>
        </p:txBody>
      </p:sp>
      <p:sp>
        <p:nvSpPr>
          <p:cNvPr id="129" name="CustomShape 6"/>
          <p:cNvSpPr/>
          <p:nvPr/>
        </p:nvSpPr>
        <p:spPr>
          <a:xfrm>
            <a:off x="196200" y="1894680"/>
            <a:ext cx="574920" cy="5047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solidFill>
              <a:schemeClr val="accent2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130" name="CustomShape 7"/>
          <p:cNvSpPr/>
          <p:nvPr/>
        </p:nvSpPr>
        <p:spPr>
          <a:xfrm>
            <a:off x="196200" y="2889360"/>
            <a:ext cx="574920" cy="5047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</p:sp>
      <p:sp>
        <p:nvSpPr>
          <p:cNvPr id="131" name="CustomShape 8"/>
          <p:cNvSpPr/>
          <p:nvPr/>
        </p:nvSpPr>
        <p:spPr>
          <a:xfrm>
            <a:off x="196200" y="3951360"/>
            <a:ext cx="574920" cy="5047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>
              <a:lumMod val="60000"/>
              <a:lumOff val="4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442920" y="4530600"/>
            <a:ext cx="5115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65250578-353E-4762-AC51-33228EDF1DC0}" type="slidenum">
              <a:rPr b="0" lang="ru-RU" sz="680" spc="-1" strike="noStrike">
                <a:solidFill>
                  <a:srgbClr val="90c226"/>
                </a:solidFill>
                <a:latin typeface="Trebuchet MS"/>
                <a:ea typeface="DejaVu Sans"/>
              </a:rPr>
              <a:t>&lt;номер&gt;</a:t>
            </a:fld>
            <a:endParaRPr b="0" lang="ru-RU" sz="680" spc="-1" strike="noStrike"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2236751830"/>
              </p:ext>
            </p:extLst>
          </p:nvPr>
        </p:nvGraphicFramePr>
        <p:xfrm>
          <a:off x="-1764720" y="889200"/>
          <a:ext cx="8290080" cy="4247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33" name="CustomShape 2"/>
          <p:cNvSpPr/>
          <p:nvPr/>
        </p:nvSpPr>
        <p:spPr>
          <a:xfrm>
            <a:off x="0" y="60840"/>
            <a:ext cx="7019280" cy="731880"/>
          </a:xfrm>
          <a:prstGeom prst="rect">
            <a:avLst/>
          </a:prstGeom>
          <a:gradFill rotWithShape="0">
            <a:gsLst>
              <a:gs pos="22000">
                <a:srgbClr val="d35d16"/>
              </a:gs>
              <a:gs pos="100000">
                <a:srgbClr val="e87141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  <a:scene3d>
            <a:camera prst="orthographicFront"/>
            <a:lightRig dir="t" rig="flat"/>
          </a:scene3d>
          <a:sp3d prstMaterial="plastic">
            <a:bevelT w="120900" h="88900"/>
            <a:bevelB prst="angle" w="88900" h="3175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Источники финансирования проектов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инициативного бюджетирования 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(конкурсный отбор проектов на региональном уровне)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34" name="CustomShape 3"/>
          <p:cNvSpPr/>
          <p:nvPr/>
        </p:nvSpPr>
        <p:spPr>
          <a:xfrm>
            <a:off x="4590360" y="2043360"/>
            <a:ext cx="3285000" cy="78480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Сельские поселения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– 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0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1</a:t>
            </a:r>
            <a:r>
              <a:rPr b="1" lang="ru-RU" sz="20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0 % (минимум)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35" name="CustomShape 4"/>
          <p:cNvSpPr/>
          <p:nvPr/>
        </p:nvSpPr>
        <p:spPr>
          <a:xfrm>
            <a:off x="4572000" y="3884040"/>
            <a:ext cx="3285000" cy="78480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Население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– </a:t>
            </a:r>
            <a:endParaRPr b="0" lang="ru-RU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20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5 % (минимум)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36" name="CustomShape 5"/>
          <p:cNvSpPr/>
          <p:nvPr/>
        </p:nvSpPr>
        <p:spPr>
          <a:xfrm>
            <a:off x="4590360" y="1170000"/>
            <a:ext cx="3292200" cy="78480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Субсидия </a:t>
            </a: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– 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до 1 млн. рублей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37" name="CustomShape 6"/>
          <p:cNvSpPr/>
          <p:nvPr/>
        </p:nvSpPr>
        <p:spPr>
          <a:xfrm>
            <a:off x="4590360" y="2963880"/>
            <a:ext cx="3285000" cy="78480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Спонсоры 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– </a:t>
            </a:r>
            <a:r>
              <a:rPr b="1" lang="ru-RU" sz="1800" spc="-1" strike="noStrike" u="sng">
                <a:solidFill>
                  <a:srgbClr val="000000"/>
                </a:solidFill>
                <a:uFillTx/>
                <a:latin typeface="Times New Roman"/>
                <a:ea typeface="DejaVu Sans"/>
              </a:rPr>
              <a:t>минимальный уровень не устанавливается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38" name="CustomShape 7"/>
          <p:cNvSpPr/>
          <p:nvPr/>
        </p:nvSpPr>
        <p:spPr>
          <a:xfrm>
            <a:off x="3510000" y="2500560"/>
            <a:ext cx="1078920" cy="286920"/>
          </a:xfrm>
          <a:prstGeom prst="rightArrow">
            <a:avLst>
              <a:gd name="adj1" fmla="val 50000"/>
              <a:gd name="adj2" fmla="val 50000"/>
            </a:avLst>
          </a:prstGeom>
          <a:ln cap="rnd"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139" name="CustomShape 8"/>
          <p:cNvSpPr/>
          <p:nvPr/>
        </p:nvSpPr>
        <p:spPr>
          <a:xfrm>
            <a:off x="3471840" y="1594440"/>
            <a:ext cx="1117440" cy="286920"/>
          </a:xfrm>
          <a:prstGeom prst="rightArrow">
            <a:avLst>
              <a:gd name="adj1" fmla="val 50000"/>
              <a:gd name="adj2" fmla="val 50000"/>
            </a:avLst>
          </a:prstGeom>
          <a:ln cap="rnd"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140" name="CustomShape 9"/>
          <p:cNvSpPr/>
          <p:nvPr/>
        </p:nvSpPr>
        <p:spPr>
          <a:xfrm>
            <a:off x="3348000" y="3363480"/>
            <a:ext cx="1222920" cy="286920"/>
          </a:xfrm>
          <a:prstGeom prst="rightArrow">
            <a:avLst>
              <a:gd name="adj1" fmla="val 50000"/>
              <a:gd name="adj2" fmla="val 50000"/>
            </a:avLst>
          </a:prstGeom>
          <a:ln cap="rnd"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  <p:sp>
        <p:nvSpPr>
          <p:cNvPr id="141" name="CustomShape 10"/>
          <p:cNvSpPr/>
          <p:nvPr/>
        </p:nvSpPr>
        <p:spPr>
          <a:xfrm>
            <a:off x="3132000" y="4100400"/>
            <a:ext cx="1438920" cy="286920"/>
          </a:xfrm>
          <a:prstGeom prst="rightArrow">
            <a:avLst>
              <a:gd name="adj1" fmla="val 50000"/>
              <a:gd name="adj2" fmla="val 50000"/>
            </a:avLst>
          </a:prstGeom>
          <a:ln cap="rnd">
            <a:rou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 flipH="1">
            <a:off x="4595400" y="4086360"/>
            <a:ext cx="713160" cy="44172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22000">
                <a:srgbClr val="84b122"/>
              </a:gs>
              <a:gs pos="100000">
                <a:srgbClr val="96c446"/>
              </a:gs>
            </a:gsLst>
            <a:lin ang="16200000"/>
          </a:gradFill>
          <a:ln cap="rnd">
            <a:solidFill>
              <a:srgbClr val="8dc121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3" name="CustomShape 2"/>
          <p:cNvSpPr/>
          <p:nvPr/>
        </p:nvSpPr>
        <p:spPr>
          <a:xfrm>
            <a:off x="4624200" y="1413000"/>
            <a:ext cx="602640" cy="3762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22000">
                <a:srgbClr val="d2a91b"/>
              </a:gs>
              <a:gs pos="100000">
                <a:srgbClr val="e7bc43"/>
              </a:gs>
            </a:gsLst>
            <a:lin ang="16200000"/>
          </a:gradFill>
          <a:ln cap="rnd">
            <a:solidFill>
              <a:srgbClr val="e5b718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/>
        </p:style>
      </p:sp>
      <p:sp>
        <p:nvSpPr>
          <p:cNvPr id="144" name="CustomShape 3"/>
          <p:cNvSpPr/>
          <p:nvPr/>
        </p:nvSpPr>
        <p:spPr>
          <a:xfrm>
            <a:off x="1958400" y="1383120"/>
            <a:ext cx="602640" cy="3762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22000">
                <a:srgbClr val="d2a91b"/>
              </a:gs>
              <a:gs pos="100000">
                <a:srgbClr val="e7bc43"/>
              </a:gs>
            </a:gsLst>
            <a:lin ang="16200000"/>
          </a:gradFill>
          <a:ln cap="rnd">
            <a:solidFill>
              <a:srgbClr val="e5b718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/>
        </p:style>
      </p:sp>
      <p:sp>
        <p:nvSpPr>
          <p:cNvPr id="145" name="CustomShape 4"/>
          <p:cNvSpPr/>
          <p:nvPr/>
        </p:nvSpPr>
        <p:spPr>
          <a:xfrm>
            <a:off x="113040" y="1188000"/>
            <a:ext cx="1834920" cy="93168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48600" rIns="48600" tIns="24480" bIns="24480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  </a:t>
            </a: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Муниципальное образование</a:t>
            </a:r>
            <a:br/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принимает </a:t>
            </a:r>
            <a:r>
              <a:rPr b="1" lang="ru-RU" sz="1200" spc="-1" strike="noStrike">
                <a:solidFill>
                  <a:srgbClr val="c00000"/>
                </a:solidFill>
                <a:latin typeface="Trebuchet MS"/>
                <a:ea typeface="ＭＳ Ｐゴシック"/>
              </a:rPr>
              <a:t>решение об участии в проекте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146" name="CustomShape 5"/>
          <p:cNvSpPr/>
          <p:nvPr/>
        </p:nvSpPr>
        <p:spPr>
          <a:xfrm>
            <a:off x="1966320" y="2460240"/>
            <a:ext cx="602640" cy="3762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22000">
                <a:srgbClr val="d2a91b"/>
              </a:gs>
              <a:gs pos="100000">
                <a:srgbClr val="e7bc43"/>
              </a:gs>
            </a:gsLst>
            <a:lin ang="16200000"/>
          </a:gradFill>
          <a:ln cap="rnd">
            <a:solidFill>
              <a:srgbClr val="e5b718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/>
        </p:style>
      </p:sp>
      <p:sp>
        <p:nvSpPr>
          <p:cNvPr id="147" name="CustomShape 6"/>
          <p:cNvSpPr/>
          <p:nvPr/>
        </p:nvSpPr>
        <p:spPr>
          <a:xfrm flipH="1" rot="5400000">
            <a:off x="704160" y="3489120"/>
            <a:ext cx="498960" cy="44172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22000">
                <a:srgbClr val="84b122"/>
              </a:gs>
              <a:gs pos="100000">
                <a:srgbClr val="96c446"/>
              </a:gs>
            </a:gsLst>
            <a:lin ang="10800000"/>
          </a:gradFill>
          <a:ln cap="rnd">
            <a:solidFill>
              <a:srgbClr val="8dc121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8" name="CustomShape 7"/>
          <p:cNvSpPr/>
          <p:nvPr/>
        </p:nvSpPr>
        <p:spPr>
          <a:xfrm flipH="1">
            <a:off x="1901520" y="4136400"/>
            <a:ext cx="649800" cy="44172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22000">
                <a:srgbClr val="84b122"/>
              </a:gs>
              <a:gs pos="100000">
                <a:srgbClr val="96c446"/>
              </a:gs>
            </a:gsLst>
            <a:lin ang="16200000"/>
          </a:gradFill>
          <a:ln cap="rnd">
            <a:solidFill>
              <a:srgbClr val="8dc121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49" name="CustomShape 8"/>
          <p:cNvSpPr/>
          <p:nvPr/>
        </p:nvSpPr>
        <p:spPr>
          <a:xfrm rot="5400000">
            <a:off x="5791680" y="3341520"/>
            <a:ext cx="620640" cy="376200"/>
          </a:xfrm>
          <a:prstGeom prst="rightArrow">
            <a:avLst>
              <a:gd name="adj1" fmla="val 50000"/>
              <a:gd name="adj2" fmla="val 37500"/>
            </a:avLst>
          </a:prstGeom>
          <a:gradFill rotWithShape="0">
            <a:gsLst>
              <a:gs pos="22000">
                <a:srgbClr val="d2a91b"/>
              </a:gs>
              <a:gs pos="100000">
                <a:srgbClr val="e7bc43"/>
              </a:gs>
            </a:gsLst>
            <a:lin ang="10800000"/>
          </a:gradFill>
          <a:ln cap="rnd">
            <a:solidFill>
              <a:srgbClr val="e5b718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/>
        </p:style>
      </p:sp>
      <p:sp>
        <p:nvSpPr>
          <p:cNvPr id="150" name="CustomShape 9"/>
          <p:cNvSpPr/>
          <p:nvPr/>
        </p:nvSpPr>
        <p:spPr>
          <a:xfrm>
            <a:off x="5031720" y="-93600"/>
            <a:ext cx="3374280" cy="774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CustomShape 10"/>
          <p:cNvSpPr/>
          <p:nvPr/>
        </p:nvSpPr>
        <p:spPr>
          <a:xfrm>
            <a:off x="2571480" y="1161360"/>
            <a:ext cx="2051640" cy="9583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48600" rIns="48600" tIns="24480" bIns="24480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c00000"/>
                </a:solidFill>
                <a:latin typeface="Trebuchet MS"/>
                <a:ea typeface="ＭＳ Ｐゴシック"/>
              </a:rPr>
              <a:t>     </a:t>
            </a:r>
            <a:r>
              <a:rPr b="1" lang="ru-RU" sz="1200" spc="-1" strike="noStrike">
                <a:solidFill>
                  <a:srgbClr val="c00000"/>
                </a:solidFill>
                <a:latin typeface="Trebuchet MS"/>
                <a:ea typeface="ＭＳ Ｐゴシック"/>
              </a:rPr>
              <a:t>Сход граждан </a:t>
            </a: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определяет </a:t>
            </a:r>
            <a:br/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приоритетные для населения проблемы и местный вклад 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152" name="CustomShape 11"/>
          <p:cNvSpPr/>
          <p:nvPr/>
        </p:nvSpPr>
        <p:spPr>
          <a:xfrm>
            <a:off x="5239080" y="1067760"/>
            <a:ext cx="1598040" cy="215064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48600" rIns="48600" tIns="24480" bIns="24480">
            <a:no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    </a:t>
            </a:r>
            <a:r>
              <a:rPr b="1" lang="ru-RU" sz="135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Админист-</a:t>
            </a:r>
            <a:endParaRPr b="0" lang="ru-RU" sz="135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рация муниципального образования совместно с инициативной группой граждан готовят и подают </a:t>
            </a:r>
            <a:r>
              <a:rPr b="1" lang="ru-RU" sz="1350" spc="-1" strike="noStrike">
                <a:solidFill>
                  <a:srgbClr val="c00000"/>
                </a:solidFill>
                <a:latin typeface="Trebuchet MS"/>
                <a:ea typeface="ＭＳ Ｐゴシック"/>
              </a:rPr>
              <a:t>заявку на конкурс</a:t>
            </a:r>
            <a:endParaRPr b="0" lang="ru-RU" sz="1350" spc="-1" strike="noStrike">
              <a:latin typeface="Arial"/>
            </a:endParaRPr>
          </a:p>
        </p:txBody>
      </p:sp>
      <p:sp>
        <p:nvSpPr>
          <p:cNvPr id="153" name="CustomShape 12"/>
          <p:cNvSpPr/>
          <p:nvPr/>
        </p:nvSpPr>
        <p:spPr>
          <a:xfrm>
            <a:off x="5330880" y="3851280"/>
            <a:ext cx="1348920" cy="1110960"/>
          </a:xfrm>
          <a:prstGeom prst="rect">
            <a:avLst/>
          </a:prstGeom>
          <a:gradFill rotWithShape="0">
            <a:gsLst>
              <a:gs pos="12000">
                <a:srgbClr val="9fc962"/>
              </a:gs>
              <a:gs pos="100000">
                <a:srgbClr val="d2e4be"/>
              </a:gs>
            </a:gsLst>
            <a:lin ang="16200000"/>
          </a:gradFill>
          <a:ln cap="rnd">
            <a:solidFill>
              <a:srgbClr val="8dc12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48600" rIns="48600" tIns="24480" bIns="24480">
            <a:no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     </a:t>
            </a:r>
            <a:r>
              <a:rPr b="1" lang="ru-RU" sz="135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Конкурсная комиссия </a:t>
            </a:r>
            <a:br/>
            <a:r>
              <a:rPr b="1" lang="ru-RU" sz="135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проводит </a:t>
            </a:r>
            <a:r>
              <a:rPr b="1" lang="ru-RU" sz="1350" spc="-1" strike="noStrike">
                <a:solidFill>
                  <a:srgbClr val="ff0000"/>
                </a:solidFill>
                <a:latin typeface="Trebuchet MS"/>
                <a:ea typeface="ＭＳ Ｐゴシック"/>
              </a:rPr>
              <a:t>конкурсный отбор</a:t>
            </a:r>
            <a:r>
              <a:rPr b="1" lang="ru-RU" sz="135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 заявок </a:t>
            </a:r>
            <a:endParaRPr b="0" lang="ru-RU" sz="1350" spc="-1" strike="noStrike">
              <a:latin typeface="Arial"/>
            </a:endParaRPr>
          </a:p>
        </p:txBody>
      </p:sp>
      <p:sp>
        <p:nvSpPr>
          <p:cNvPr id="154" name="CustomShape 13"/>
          <p:cNvSpPr/>
          <p:nvPr/>
        </p:nvSpPr>
        <p:spPr>
          <a:xfrm>
            <a:off x="93600" y="3851280"/>
            <a:ext cx="1834920" cy="1110960"/>
          </a:xfrm>
          <a:prstGeom prst="rect">
            <a:avLst/>
          </a:prstGeom>
          <a:gradFill rotWithShape="0">
            <a:gsLst>
              <a:gs pos="12000">
                <a:srgbClr val="9fc962"/>
              </a:gs>
              <a:gs pos="100000">
                <a:srgbClr val="d2e4be"/>
              </a:gs>
            </a:gsLst>
            <a:lin ang="16200000"/>
          </a:gradFill>
          <a:ln cap="rnd">
            <a:solidFill>
              <a:srgbClr val="8dc12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48600" rIns="48600" tIns="24480" bIns="24480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   </a:t>
            </a: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Заключается </a:t>
            </a:r>
            <a:r>
              <a:rPr b="1" lang="ru-RU" sz="1200" spc="-1" strike="noStrike">
                <a:solidFill>
                  <a:srgbClr val="ff0000"/>
                </a:solidFill>
                <a:latin typeface="Trebuchet MS"/>
                <a:ea typeface="ＭＳ Ｐゴシック"/>
              </a:rPr>
              <a:t>соглашение</a:t>
            </a:r>
            <a:endParaRPr b="0" lang="ru-RU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200" spc="-24" strike="noStrike">
                <a:solidFill>
                  <a:srgbClr val="000066"/>
                </a:solidFill>
                <a:latin typeface="Trebuchet MS"/>
                <a:ea typeface="ＭＳ Ｐゴシック"/>
              </a:rPr>
              <a:t>между муниципальным </a:t>
            </a: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образованием и ГРБС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155" name="CustomShape 14"/>
          <p:cNvSpPr/>
          <p:nvPr/>
        </p:nvSpPr>
        <p:spPr>
          <a:xfrm>
            <a:off x="104040" y="2221920"/>
            <a:ext cx="1834920" cy="123660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48600" rIns="48600" tIns="24480" bIns="24480">
            <a:noAutofit/>
          </a:bodyPr>
          <a:p>
            <a:pPr algn="ctr">
              <a:lnSpc>
                <a:spcPct val="100000"/>
              </a:lnSpc>
            </a:pPr>
            <a:r>
              <a:rPr b="1" lang="ru-RU" sz="128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  </a:t>
            </a:r>
            <a:r>
              <a:rPr b="1" lang="ru-RU" sz="128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Муниципальное образование проводит конкурс на </a:t>
            </a:r>
            <a:r>
              <a:rPr b="1" lang="ru-RU" sz="1280" spc="-1" strike="noStrike">
                <a:solidFill>
                  <a:srgbClr val="ff0000"/>
                </a:solidFill>
                <a:latin typeface="Trebuchet MS"/>
                <a:ea typeface="ＭＳ Ｐゴシック"/>
              </a:rPr>
              <a:t>определение подрядчика</a:t>
            </a:r>
            <a:endParaRPr b="0" lang="ru-RU" sz="1280" spc="-1" strike="noStrike">
              <a:latin typeface="Arial"/>
            </a:endParaRPr>
          </a:p>
        </p:txBody>
      </p:sp>
      <p:sp>
        <p:nvSpPr>
          <p:cNvPr id="156" name="CustomShape 15"/>
          <p:cNvSpPr/>
          <p:nvPr/>
        </p:nvSpPr>
        <p:spPr>
          <a:xfrm>
            <a:off x="2537280" y="3659760"/>
            <a:ext cx="2051640" cy="1295280"/>
          </a:xfrm>
          <a:prstGeom prst="rect">
            <a:avLst/>
          </a:prstGeom>
          <a:gradFill rotWithShape="0">
            <a:gsLst>
              <a:gs pos="12000">
                <a:srgbClr val="9fc962"/>
              </a:gs>
              <a:gs pos="100000">
                <a:srgbClr val="d2e4be"/>
              </a:gs>
            </a:gsLst>
            <a:lin ang="16200000"/>
          </a:gradFill>
          <a:ln cap="rnd">
            <a:solidFill>
              <a:srgbClr val="8dc121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48600" rIns="48600" tIns="24480" bIns="24480">
            <a:noAutofit/>
          </a:bodyPr>
          <a:p>
            <a:pPr algn="ctr">
              <a:lnSpc>
                <a:spcPct val="100000"/>
              </a:lnSpc>
            </a:pP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        </a:t>
            </a: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Перечень                     отобранных заявок выносится на </a:t>
            </a:r>
            <a:r>
              <a:rPr b="1" lang="ru-RU" sz="1200" spc="-1" strike="noStrike">
                <a:solidFill>
                  <a:srgbClr val="ff0000"/>
                </a:solidFill>
                <a:latin typeface="Trebuchet MS"/>
                <a:ea typeface="ＭＳ Ｐゴシック"/>
              </a:rPr>
              <a:t>утверждение </a:t>
            </a:r>
            <a:br/>
            <a:r>
              <a:rPr b="1" lang="ru-RU" sz="1200" spc="-1" strike="noStrike">
                <a:solidFill>
                  <a:srgbClr val="ff0000"/>
                </a:solidFill>
                <a:latin typeface="Trebuchet MS"/>
                <a:ea typeface="ＭＳ Ｐゴシック"/>
              </a:rPr>
              <a:t>Правительству области</a:t>
            </a:r>
            <a:r>
              <a:rPr b="1" lang="ru-RU" sz="1200" spc="-1" strike="noStrike">
                <a:solidFill>
                  <a:srgbClr val="ffffff"/>
                </a:solidFill>
                <a:latin typeface="Trebuchet MS"/>
                <a:ea typeface="ＭＳ Ｐゴシック"/>
              </a:rPr>
              <a:t> </a:t>
            </a:r>
            <a:r>
              <a:rPr b="1" lang="ru-RU" sz="120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для выделения средств из областного бюджета</a:t>
            </a:r>
            <a:endParaRPr b="0" lang="ru-RU" sz="1200" spc="-1" strike="noStrike">
              <a:latin typeface="Arial"/>
            </a:endParaRPr>
          </a:p>
        </p:txBody>
      </p:sp>
      <p:sp>
        <p:nvSpPr>
          <p:cNvPr id="157" name="CustomShape 16"/>
          <p:cNvSpPr/>
          <p:nvPr/>
        </p:nvSpPr>
        <p:spPr>
          <a:xfrm>
            <a:off x="2556360" y="2221920"/>
            <a:ext cx="2051640" cy="123660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48600" rIns="48600" tIns="24480" bIns="24480">
            <a:noAutofit/>
          </a:bodyPr>
          <a:p>
            <a:pPr algn="ctr">
              <a:lnSpc>
                <a:spcPct val="100000"/>
              </a:lnSpc>
            </a:pPr>
            <a:r>
              <a:rPr b="1" lang="ru-RU" sz="1280" spc="-1" strike="noStrike">
                <a:solidFill>
                  <a:srgbClr val="c00000"/>
                </a:solidFill>
                <a:latin typeface="Trebuchet MS"/>
                <a:ea typeface="ＭＳ Ｐゴシック"/>
              </a:rPr>
              <a:t>       </a:t>
            </a:r>
            <a:r>
              <a:rPr b="1" lang="ru-RU" sz="1280" spc="-1" strike="noStrike">
                <a:solidFill>
                  <a:srgbClr val="c00000"/>
                </a:solidFill>
                <a:latin typeface="Trebuchet MS"/>
                <a:ea typeface="ＭＳ Ｐゴシック"/>
              </a:rPr>
              <a:t>Реализация  проектов </a:t>
            </a:r>
            <a:r>
              <a:rPr b="1" lang="ru-RU" sz="1280" spc="-1" strike="noStrike">
                <a:solidFill>
                  <a:srgbClr val="000066"/>
                </a:solidFill>
                <a:latin typeface="Trebuchet MS"/>
                <a:ea typeface="ＭＳ Ｐゴシック"/>
              </a:rPr>
              <a:t>и мониторинг качества выполняемых работ со стороны населения и органов власти</a:t>
            </a:r>
            <a:endParaRPr b="0" lang="ru-RU" sz="1280" spc="-1" strike="noStrike">
              <a:latin typeface="Arial"/>
            </a:endParaRPr>
          </a:p>
        </p:txBody>
      </p:sp>
      <p:sp>
        <p:nvSpPr>
          <p:cNvPr id="158" name="CustomShape 17"/>
          <p:cNvSpPr/>
          <p:nvPr/>
        </p:nvSpPr>
        <p:spPr>
          <a:xfrm>
            <a:off x="683640" y="57960"/>
            <a:ext cx="6983640" cy="785160"/>
          </a:xfrm>
          <a:prstGeom prst="rect">
            <a:avLst/>
          </a:prstGeom>
          <a:ln cap="rnd"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  <p:txBody>
          <a:bodyPr lIns="68760" rIns="68760" tIns="34200" bIns="34200" anchor="ctr">
            <a:noAutofit/>
          </a:bodyPr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Схема реализации проектов 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инициативного бюджетирования 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16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при осуществлении конкурсного отбора на областном уровне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159" name="CustomShape 18"/>
          <p:cNvSpPr/>
          <p:nvPr/>
        </p:nvSpPr>
        <p:spPr>
          <a:xfrm>
            <a:off x="124200" y="1188000"/>
            <a:ext cx="322920" cy="295200"/>
          </a:xfrm>
          <a:prstGeom prst="rect">
            <a:avLst/>
          </a:prstGeom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b7e996"/>
                </a:solidFill>
                <a:latin typeface="Trebuchet MS"/>
                <a:ea typeface="DejaVu Sans"/>
              </a:rPr>
              <a:t>1</a:t>
            </a:r>
            <a:endParaRPr b="0" lang="ru-RU" sz="1350" spc="-1" strike="noStrike">
              <a:latin typeface="Arial"/>
            </a:endParaRPr>
          </a:p>
        </p:txBody>
      </p:sp>
      <p:sp>
        <p:nvSpPr>
          <p:cNvPr id="160" name="CustomShape 19"/>
          <p:cNvSpPr/>
          <p:nvPr/>
        </p:nvSpPr>
        <p:spPr>
          <a:xfrm>
            <a:off x="2575440" y="1154520"/>
            <a:ext cx="297360" cy="295200"/>
          </a:xfrm>
          <a:prstGeom prst="rect">
            <a:avLst/>
          </a:prstGeom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b7e996"/>
                </a:solidFill>
                <a:latin typeface="Trebuchet MS"/>
                <a:ea typeface="DejaVu Sans"/>
              </a:rPr>
              <a:t>2</a:t>
            </a:r>
            <a:endParaRPr b="0" lang="ru-RU" sz="1350" spc="-1" strike="noStrike">
              <a:latin typeface="Arial"/>
            </a:endParaRPr>
          </a:p>
        </p:txBody>
      </p:sp>
      <p:sp>
        <p:nvSpPr>
          <p:cNvPr id="161" name="CustomShape 20"/>
          <p:cNvSpPr/>
          <p:nvPr/>
        </p:nvSpPr>
        <p:spPr>
          <a:xfrm>
            <a:off x="5239080" y="1077120"/>
            <a:ext cx="322920" cy="295200"/>
          </a:xfrm>
          <a:prstGeom prst="rect">
            <a:avLst/>
          </a:prstGeom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b7e996"/>
                </a:solidFill>
                <a:latin typeface="Trebuchet MS"/>
                <a:ea typeface="DejaVu Sans"/>
              </a:rPr>
              <a:t>3</a:t>
            </a:r>
            <a:endParaRPr b="0" lang="ru-RU" sz="1350" spc="-1" strike="noStrike">
              <a:latin typeface="Arial"/>
            </a:endParaRPr>
          </a:p>
        </p:txBody>
      </p:sp>
      <p:sp>
        <p:nvSpPr>
          <p:cNvPr id="162" name="CustomShape 21"/>
          <p:cNvSpPr/>
          <p:nvPr/>
        </p:nvSpPr>
        <p:spPr>
          <a:xfrm>
            <a:off x="5349240" y="3861720"/>
            <a:ext cx="250920" cy="295200"/>
          </a:xfrm>
          <a:prstGeom prst="rect">
            <a:avLst/>
          </a:prstGeom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b7e996"/>
                </a:solidFill>
                <a:latin typeface="Trebuchet MS"/>
                <a:ea typeface="DejaVu Sans"/>
              </a:rPr>
              <a:t>4</a:t>
            </a:r>
            <a:endParaRPr b="0" lang="ru-RU" sz="1350" spc="-1" strike="noStrike">
              <a:latin typeface="Arial"/>
            </a:endParaRPr>
          </a:p>
        </p:txBody>
      </p:sp>
      <p:sp>
        <p:nvSpPr>
          <p:cNvPr id="163" name="CustomShape 22"/>
          <p:cNvSpPr/>
          <p:nvPr/>
        </p:nvSpPr>
        <p:spPr>
          <a:xfrm>
            <a:off x="2556360" y="3680280"/>
            <a:ext cx="316800" cy="295200"/>
          </a:xfrm>
          <a:prstGeom prst="rect">
            <a:avLst/>
          </a:prstGeom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b7e996"/>
                </a:solidFill>
                <a:latin typeface="Trebuchet MS"/>
                <a:ea typeface="DejaVu Sans"/>
              </a:rPr>
              <a:t>5</a:t>
            </a:r>
            <a:endParaRPr b="0" lang="ru-RU" sz="1350" spc="-1" strike="noStrike">
              <a:latin typeface="Arial"/>
            </a:endParaRPr>
          </a:p>
        </p:txBody>
      </p:sp>
      <p:sp>
        <p:nvSpPr>
          <p:cNvPr id="164" name="CustomShape 23"/>
          <p:cNvSpPr/>
          <p:nvPr/>
        </p:nvSpPr>
        <p:spPr>
          <a:xfrm>
            <a:off x="96480" y="3861720"/>
            <a:ext cx="316800" cy="295200"/>
          </a:xfrm>
          <a:prstGeom prst="rect">
            <a:avLst/>
          </a:prstGeom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b7e996"/>
                </a:solidFill>
                <a:latin typeface="Trebuchet MS"/>
                <a:ea typeface="DejaVu Sans"/>
              </a:rPr>
              <a:t>6</a:t>
            </a:r>
            <a:endParaRPr b="0" lang="ru-RU" sz="1350" spc="-1" strike="noStrike">
              <a:latin typeface="Arial"/>
            </a:endParaRPr>
          </a:p>
        </p:txBody>
      </p:sp>
      <p:sp>
        <p:nvSpPr>
          <p:cNvPr id="165" name="CustomShape 24"/>
          <p:cNvSpPr/>
          <p:nvPr/>
        </p:nvSpPr>
        <p:spPr>
          <a:xfrm>
            <a:off x="113040" y="2221920"/>
            <a:ext cx="299880" cy="241920"/>
          </a:xfrm>
          <a:prstGeom prst="rect">
            <a:avLst/>
          </a:prstGeom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000" spc="-1" strike="noStrike">
                <a:solidFill>
                  <a:srgbClr val="b7e996"/>
                </a:solidFill>
                <a:latin typeface="Trebuchet MS"/>
                <a:ea typeface="DejaVu Sans"/>
              </a:rPr>
              <a:t>7</a:t>
            </a:r>
            <a:endParaRPr b="0" lang="ru-RU" sz="1000" spc="-1" strike="noStrike">
              <a:latin typeface="Arial"/>
            </a:endParaRPr>
          </a:p>
        </p:txBody>
      </p:sp>
      <p:sp>
        <p:nvSpPr>
          <p:cNvPr id="166" name="CustomShape 25"/>
          <p:cNvSpPr/>
          <p:nvPr/>
        </p:nvSpPr>
        <p:spPr>
          <a:xfrm>
            <a:off x="2561760" y="2210400"/>
            <a:ext cx="316800" cy="295200"/>
          </a:xfrm>
          <a:prstGeom prst="rect">
            <a:avLst/>
          </a:prstGeom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1350" spc="-1" strike="noStrike">
                <a:solidFill>
                  <a:srgbClr val="b7e996"/>
                </a:solidFill>
                <a:latin typeface="Trebuchet MS"/>
                <a:ea typeface="DejaVu Sans"/>
              </a:rPr>
              <a:t>8</a:t>
            </a:r>
            <a:endParaRPr b="0" lang="ru-RU" sz="13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6442920" y="4530600"/>
            <a:ext cx="5115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07F6D86B-1A07-4FFB-9C08-7A9F5485F5DD}" type="slidenum">
              <a:rPr b="0" lang="ru-RU" sz="680" spc="-1" strike="noStrike">
                <a:solidFill>
                  <a:srgbClr val="90c226"/>
                </a:solidFill>
                <a:latin typeface="Trebuchet MS"/>
                <a:ea typeface="DejaVu Sans"/>
              </a:rPr>
              <a:t>&lt;номер&gt;</a:t>
            </a:fld>
            <a:endParaRPr b="0" lang="ru-RU" sz="680" spc="-1" strike="noStrike"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755640" y="64800"/>
            <a:ext cx="6263640" cy="856080"/>
          </a:xfrm>
          <a:prstGeom prst="rect">
            <a:avLst/>
          </a:prstGeom>
          <a:ln cap="rnd"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Перечень документов</a:t>
            </a:r>
            <a:br/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для участия в конкурсном отборе</a:t>
            </a:r>
            <a:r>
              <a:rPr b="0" lang="en-US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: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69" name="CustomShape 3"/>
          <p:cNvSpPr/>
          <p:nvPr/>
        </p:nvSpPr>
        <p:spPr>
          <a:xfrm>
            <a:off x="1241640" y="1881720"/>
            <a:ext cx="5776200" cy="6109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Протокол собрания граждан по определению проекта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0" name="CustomShape 4"/>
          <p:cNvSpPr/>
          <p:nvPr/>
        </p:nvSpPr>
        <p:spPr>
          <a:xfrm>
            <a:off x="395640" y="1215000"/>
            <a:ext cx="68652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1" name="CustomShape 5"/>
          <p:cNvSpPr/>
          <p:nvPr/>
        </p:nvSpPr>
        <p:spPr>
          <a:xfrm>
            <a:off x="1241640" y="3340080"/>
            <a:ext cx="5776200" cy="6109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Обязательство муниципального образования по финансированию проекта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2" name="CustomShape 6"/>
          <p:cNvSpPr/>
          <p:nvPr/>
        </p:nvSpPr>
        <p:spPr>
          <a:xfrm>
            <a:off x="395640" y="2638080"/>
            <a:ext cx="69336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3" name="CustomShape 7"/>
          <p:cNvSpPr/>
          <p:nvPr/>
        </p:nvSpPr>
        <p:spPr>
          <a:xfrm>
            <a:off x="1241640" y="4042080"/>
            <a:ext cx="5776200" cy="6109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Гарантийные письма от организаций и других внебюджетных источников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4" name="CustomShape 8"/>
          <p:cNvSpPr/>
          <p:nvPr/>
        </p:nvSpPr>
        <p:spPr>
          <a:xfrm>
            <a:off x="395640" y="3340080"/>
            <a:ext cx="69228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4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5" name="CustomShape 9"/>
          <p:cNvSpPr/>
          <p:nvPr/>
        </p:nvSpPr>
        <p:spPr>
          <a:xfrm>
            <a:off x="1241640" y="1166400"/>
            <a:ext cx="5776200" cy="6109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Заявка для участия в конкурсном отборе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6" name="CustomShape 10"/>
          <p:cNvSpPr/>
          <p:nvPr/>
        </p:nvSpPr>
        <p:spPr>
          <a:xfrm>
            <a:off x="395640" y="4042080"/>
            <a:ext cx="69588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5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7" name="CustomShape 11"/>
          <p:cNvSpPr/>
          <p:nvPr/>
        </p:nvSpPr>
        <p:spPr>
          <a:xfrm>
            <a:off x="1241640" y="2590200"/>
            <a:ext cx="5776200" cy="6109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Протокол собрания граждан по определению параметров проекта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8" name="CustomShape 12"/>
          <p:cNvSpPr/>
          <p:nvPr/>
        </p:nvSpPr>
        <p:spPr>
          <a:xfrm>
            <a:off x="395640" y="1929600"/>
            <a:ext cx="69228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79" name="CustomShape 13"/>
          <p:cNvSpPr/>
          <p:nvPr/>
        </p:nvSpPr>
        <p:spPr>
          <a:xfrm>
            <a:off x="395640" y="1236240"/>
            <a:ext cx="68652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1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1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1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2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2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3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4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4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6876360" y="4810680"/>
            <a:ext cx="213264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81E7ED7D-522C-48F6-9D95-7EBC5DC1B587}" type="slidenum">
              <a:rPr b="0" lang="ru-RU" sz="680" spc="-1" strike="noStrike">
                <a:solidFill>
                  <a:srgbClr val="90c226"/>
                </a:solidFill>
                <a:latin typeface="Trebuchet MS"/>
                <a:ea typeface="DejaVu Sans"/>
              </a:rPr>
              <a:t>&lt;номер&gt;</a:t>
            </a:fld>
            <a:endParaRPr b="0" lang="ru-RU" sz="680" spc="-1" strike="noStrike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899640" y="-17280"/>
            <a:ext cx="6420240" cy="856080"/>
          </a:xfrm>
          <a:prstGeom prst="rect">
            <a:avLst/>
          </a:prstGeom>
          <a:ln cap="rnd"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Перечень документов</a:t>
            </a:r>
            <a:br/>
            <a:r>
              <a:rPr b="0" lang="ru-RU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для участия в конкурсном отборе</a:t>
            </a:r>
            <a:r>
              <a:rPr b="0" lang="en-US" sz="2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: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1235880" y="1052640"/>
            <a:ext cx="6064560" cy="6109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Копии документов, подтверждающие объем необходимых работ и услуг в рамках реализации проекта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3" name="CustomShape 4"/>
          <p:cNvSpPr/>
          <p:nvPr/>
        </p:nvSpPr>
        <p:spPr>
          <a:xfrm>
            <a:off x="379080" y="1175040"/>
            <a:ext cx="70992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6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4" name="CustomShape 5"/>
          <p:cNvSpPr/>
          <p:nvPr/>
        </p:nvSpPr>
        <p:spPr>
          <a:xfrm>
            <a:off x="1235880" y="2381040"/>
            <a:ext cx="6064560" cy="78048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Копии документов, подтверждающих право собственности сельского поселения на объект общественной инфраструктуры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5" name="CustomShape 6"/>
          <p:cNvSpPr/>
          <p:nvPr/>
        </p:nvSpPr>
        <p:spPr>
          <a:xfrm>
            <a:off x="379080" y="2553480"/>
            <a:ext cx="71640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8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6" name="CustomShape 7"/>
          <p:cNvSpPr/>
          <p:nvPr/>
        </p:nvSpPr>
        <p:spPr>
          <a:xfrm>
            <a:off x="1242720" y="3226320"/>
            <a:ext cx="6057720" cy="55980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Копии информационных материалов, подтверждающие привлечение СМИ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7" name="CustomShape 8"/>
          <p:cNvSpPr/>
          <p:nvPr/>
        </p:nvSpPr>
        <p:spPr>
          <a:xfrm>
            <a:off x="373320" y="3196800"/>
            <a:ext cx="71568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9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8" name="CustomShape 9"/>
          <p:cNvSpPr/>
          <p:nvPr/>
        </p:nvSpPr>
        <p:spPr>
          <a:xfrm>
            <a:off x="1242720" y="3851280"/>
            <a:ext cx="6064560" cy="77220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Фотографии, свидетельствующие о неудовлетворительном состоянии объекта, предлагаемого для реализации в рамках проекта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89" name="CustomShape 10"/>
          <p:cNvSpPr/>
          <p:nvPr/>
        </p:nvSpPr>
        <p:spPr>
          <a:xfrm>
            <a:off x="385560" y="3896280"/>
            <a:ext cx="70992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10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90" name="CustomShape 11"/>
          <p:cNvSpPr/>
          <p:nvPr/>
        </p:nvSpPr>
        <p:spPr>
          <a:xfrm>
            <a:off x="1242720" y="1753920"/>
            <a:ext cx="6064560" cy="56772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Копии положительного заключения государственной экспертизы проекта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91" name="CustomShape 12"/>
          <p:cNvSpPr/>
          <p:nvPr/>
        </p:nvSpPr>
        <p:spPr>
          <a:xfrm>
            <a:off x="379080" y="1889640"/>
            <a:ext cx="71568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solidFill>
              <a:schemeClr val="accent2"/>
            </a:solidFill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7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92" name="CustomShape 13"/>
          <p:cNvSpPr/>
          <p:nvPr/>
        </p:nvSpPr>
        <p:spPr>
          <a:xfrm>
            <a:off x="1249200" y="4682880"/>
            <a:ext cx="6057720" cy="342360"/>
          </a:xfrm>
          <a:prstGeom prst="rect">
            <a:avLst/>
          </a:prstGeom>
          <a:gradFill rotWithShape="0">
            <a:gsLst>
              <a:gs pos="12000">
                <a:srgbClr val="e9815f"/>
              </a:gs>
              <a:gs pos="100000">
                <a:srgbClr val="f5cdc4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Опись представленных документов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93" name="CustomShape 14"/>
          <p:cNvSpPr/>
          <p:nvPr/>
        </p:nvSpPr>
        <p:spPr>
          <a:xfrm>
            <a:off x="385560" y="4528800"/>
            <a:ext cx="709920" cy="52092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2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11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48" dur="indefinite" restart="never" nodeType="tmRoot">
          <p:childTnLst>
            <p:seq>
              <p:cTn id="49" dur="indefinite" nodeType="mainSeq">
                <p:childTnLst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5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5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6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6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7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7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7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8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8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8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nodeType="click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9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nodeType="withEffect" fill="hold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 additive="repl">
                                        <p:cTn id="9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66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683640" y="142560"/>
            <a:ext cx="7703640" cy="641880"/>
          </a:xfrm>
          <a:prstGeom prst="rect">
            <a:avLst/>
          </a:prstGeom>
          <a:solidFill>
            <a:srgbClr val="e76618"/>
          </a:solidFill>
          <a:ln cap="rnd" w="25560">
            <a:solidFill>
              <a:srgbClr val="ffffff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5000"/>
          </a:bodyPr>
          <a:p>
            <a:pPr algn="ctr">
              <a:lnSpc>
                <a:spcPct val="100000"/>
              </a:lnSpc>
            </a:pPr>
            <a:r>
              <a:rPr b="1" lang="ru-RU" sz="2000" spc="-1" strike="noStrike">
                <a:solidFill>
                  <a:srgbClr val="002060"/>
                </a:solidFill>
                <a:latin typeface="Times New Roman"/>
                <a:ea typeface="DejaVu Sans"/>
              </a:rPr>
              <a:t>К конкурсному отбору допускаются объекты общественной инфраструктуры: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6442920" y="4530600"/>
            <a:ext cx="51156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7D534556-C839-4822-8D4B-1CC5D85E32ED}" type="slidenum">
              <a:rPr b="0" lang="ru-RU" sz="680" spc="-1" strike="noStrike">
                <a:solidFill>
                  <a:srgbClr val="90c226"/>
                </a:solidFill>
                <a:latin typeface="Trebuchet MS"/>
                <a:ea typeface="DejaVu Sans"/>
              </a:rPr>
              <a:t>8</a:t>
            </a:fld>
            <a:endParaRPr b="0" lang="ru-RU" sz="680" spc="-1" strike="noStrike">
              <a:latin typeface="Arial"/>
            </a:endParaRPr>
          </a:p>
        </p:txBody>
      </p:sp>
      <p:sp>
        <p:nvSpPr>
          <p:cNvPr id="196" name="CustomShape 3"/>
          <p:cNvSpPr/>
          <p:nvPr/>
        </p:nvSpPr>
        <p:spPr>
          <a:xfrm>
            <a:off x="113040" y="1608120"/>
            <a:ext cx="2511000" cy="356040"/>
          </a:xfrm>
          <a:prstGeom prst="rect">
            <a:avLst/>
          </a:prstGeom>
          <a:gradFill rotWithShape="0">
            <a:gsLst>
              <a:gs pos="22000">
                <a:srgbClr val="d35d16"/>
              </a:gs>
              <a:gs pos="100000">
                <a:srgbClr val="e87141"/>
              </a:gs>
            </a:gsLst>
            <a:lin ang="16200000"/>
          </a:gradFill>
          <a:ln cap="rnd">
            <a:solidFill>
              <a:srgbClr val="e66212"/>
            </a:solidFill>
            <a:round/>
          </a:ln>
          <a:effectLst>
            <a:outerShdw blurRad="38100" dir="5400000" dist="25560" rotWithShape="0">
              <a:srgbClr val="000000">
                <a:alpha val="3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 marL="343080" indent="-342000" algn="ctr">
              <a:lnSpc>
                <a:spcPct val="100000"/>
              </a:lnSpc>
              <a:spcBef>
                <a:spcPts val="360"/>
              </a:spcBef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Игровые</a:t>
            </a:r>
            <a:r>
              <a:rPr b="0" lang="ru-RU" sz="1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площадки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197" name="CustomShape 4"/>
          <p:cNvSpPr/>
          <p:nvPr/>
        </p:nvSpPr>
        <p:spPr>
          <a:xfrm>
            <a:off x="2753280" y="1608120"/>
            <a:ext cx="2591280" cy="356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marL="343080" indent="-342000" algn="ctr">
              <a:lnSpc>
                <a:spcPct val="100000"/>
              </a:lnSpc>
              <a:spcBef>
                <a:spcPts val="281"/>
              </a:spcBef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Автомобильные дороги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198" name="CustomShape 5"/>
          <p:cNvSpPr/>
          <p:nvPr/>
        </p:nvSpPr>
        <p:spPr>
          <a:xfrm>
            <a:off x="5481000" y="1608120"/>
            <a:ext cx="2513880" cy="356040"/>
          </a:xfrm>
          <a:prstGeom prst="rect">
            <a:avLst/>
          </a:prstGeom>
          <a:ln cap="rnd"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343080" indent="-342000" algn="ctr">
              <a:lnSpc>
                <a:spcPct val="100000"/>
              </a:lnSpc>
              <a:spcBef>
                <a:spcPts val="281"/>
              </a:spcBef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Объекты культуры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199" name="CustomShape 6"/>
          <p:cNvSpPr/>
          <p:nvPr/>
        </p:nvSpPr>
        <p:spPr>
          <a:xfrm>
            <a:off x="115560" y="2925360"/>
            <a:ext cx="2508480" cy="650520"/>
          </a:xfrm>
          <a:prstGeom prst="rect">
            <a:avLst/>
          </a:prstGeom>
          <a:ln cap="rnd"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343080" indent="-342000" algn="ctr">
              <a:lnSpc>
                <a:spcPct val="100000"/>
              </a:lnSpc>
              <a:spcBef>
                <a:spcPts val="281"/>
              </a:spcBef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Объекты физической культуры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200" name="CustomShape 7"/>
          <p:cNvSpPr/>
          <p:nvPr/>
        </p:nvSpPr>
        <p:spPr>
          <a:xfrm>
            <a:off x="138960" y="2182680"/>
            <a:ext cx="2485440" cy="570600"/>
          </a:xfrm>
          <a:prstGeom prst="rect">
            <a:avLst/>
          </a:prstGeom>
          <a:ln cap="rnd"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marL="343080" indent="-342000" algn="ctr">
              <a:lnSpc>
                <a:spcPct val="100000"/>
              </a:lnSpc>
              <a:spcBef>
                <a:spcPts val="281"/>
              </a:spcBef>
              <a:tabLst>
                <a:tab algn="l" pos="0"/>
              </a:tabLst>
            </a:pPr>
            <a:r>
              <a:rPr b="0" lang="ru-RU" sz="1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Места массового отдыха населения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201" name="CustomShape 8"/>
          <p:cNvSpPr/>
          <p:nvPr/>
        </p:nvSpPr>
        <p:spPr>
          <a:xfrm>
            <a:off x="2754360" y="2160720"/>
            <a:ext cx="2591280" cy="592560"/>
          </a:xfrm>
          <a:prstGeom prst="rect">
            <a:avLst/>
          </a:prstGeom>
          <a:solidFill>
            <a:schemeClr val="accent4"/>
          </a:solidFill>
          <a:ln cap="rnd"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marL="343080" indent="-342000" algn="ctr">
              <a:lnSpc>
                <a:spcPct val="100000"/>
              </a:lnSpc>
              <a:spcBef>
                <a:spcPts val="281"/>
              </a:spcBef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Объекты библиотечного обслуживания 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202" name="CustomShape 9"/>
          <p:cNvSpPr/>
          <p:nvPr/>
        </p:nvSpPr>
        <p:spPr>
          <a:xfrm>
            <a:off x="2754360" y="2925360"/>
            <a:ext cx="2591280" cy="663840"/>
          </a:xfrm>
          <a:prstGeom prst="rect">
            <a:avLst/>
          </a:prstGeom>
          <a:gradFill rotWithShape="0">
            <a:gsLst>
              <a:gs pos="12000">
                <a:srgbClr val="e8c160"/>
              </a:gs>
              <a:gs pos="100000">
                <a:srgbClr val="f5e4c4"/>
              </a:gs>
            </a:gsLst>
            <a:lin ang="16200000"/>
          </a:gradFill>
          <a:ln cap="rnd">
            <a:solidFill>
              <a:srgbClr val="e5b718"/>
            </a:solidFill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rebuchet MS"/>
                <a:ea typeface="DejaVu Sans"/>
              </a:rPr>
              <a:t>Места захоронения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203" name="CustomShape 10"/>
          <p:cNvSpPr/>
          <p:nvPr/>
        </p:nvSpPr>
        <p:spPr>
          <a:xfrm>
            <a:off x="5475600" y="2103840"/>
            <a:ext cx="2519280" cy="622440"/>
          </a:xfrm>
          <a:prstGeom prst="rect">
            <a:avLst/>
          </a:prstGeom>
          <a:ln cap="rnd"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rebuchet MS"/>
                <a:ea typeface="DejaVu Sans"/>
              </a:rPr>
              <a:t>Объекты культурного наследия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204" name="CustomShape 11"/>
          <p:cNvSpPr/>
          <p:nvPr/>
        </p:nvSpPr>
        <p:spPr>
          <a:xfrm>
            <a:off x="5481000" y="2923920"/>
            <a:ext cx="2513880" cy="665280"/>
          </a:xfrm>
          <a:prstGeom prst="rect">
            <a:avLst/>
          </a:prstGeom>
          <a:solidFill>
            <a:schemeClr val="accent4"/>
          </a:solidFill>
          <a:ln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300" spc="-1" strike="noStrike">
                <a:solidFill>
                  <a:srgbClr val="000000"/>
                </a:solidFill>
                <a:latin typeface="Trebuchet MS"/>
                <a:ea typeface="DejaVu Sans"/>
              </a:rPr>
              <a:t>Объекты для обеспечения жителей услугами бытового обслуживания</a:t>
            </a:r>
            <a:endParaRPr b="0" lang="ru-RU" sz="1300" spc="-1" strike="noStrike">
              <a:latin typeface="Arial"/>
            </a:endParaRPr>
          </a:p>
        </p:txBody>
      </p:sp>
      <p:sp>
        <p:nvSpPr>
          <p:cNvPr id="205" name="CustomShape 12"/>
          <p:cNvSpPr/>
          <p:nvPr/>
        </p:nvSpPr>
        <p:spPr>
          <a:xfrm>
            <a:off x="3967200" y="3963600"/>
            <a:ext cx="2774160" cy="609480"/>
          </a:xfrm>
          <a:prstGeom prst="rect">
            <a:avLst/>
          </a:prstGeom>
          <a:ln cap="rnd">
            <a:round/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rebuchet MS"/>
                <a:ea typeface="DejaVu Sans"/>
              </a:rPr>
              <a:t>Объекты электро-, тепло-, газо-, водоснабжения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206" name="CustomShape 13"/>
          <p:cNvSpPr/>
          <p:nvPr/>
        </p:nvSpPr>
        <p:spPr>
          <a:xfrm>
            <a:off x="971640" y="4011480"/>
            <a:ext cx="2447280" cy="514080"/>
          </a:xfrm>
          <a:prstGeom prst="rect">
            <a:avLst/>
          </a:prstGeom>
          <a:solidFill>
            <a:schemeClr val="accent4"/>
          </a:solidFill>
          <a:ln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400" spc="-1" strike="noStrike">
                <a:solidFill>
                  <a:srgbClr val="000000"/>
                </a:solidFill>
                <a:latin typeface="Trebuchet MS"/>
                <a:ea typeface="DejaVu Sans"/>
              </a:rPr>
              <a:t>Объекты благоустройства</a:t>
            </a:r>
            <a:endParaRPr b="0" lang="ru-RU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2987</TotalTime>
  <Application>LibreOffice/6.4.7.2$Linux_X86_64 LibreOffice_project/40$Build-2</Application>
  <Words>393</Words>
  <Paragraphs>91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2016-08-16T07:54:00Z</dcterms:created>
  <dc:creator>buh10</dc:creator>
  <dc:description/>
  <dc:language>ru-RU</dc:language>
  <cp:lastModifiedBy/>
  <dcterms:modified xsi:type="dcterms:W3CDTF">2022-09-12T21:55:53Z</dcterms:modified>
  <cp:revision>198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Экран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